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17"/>
  </p:handoutMasterIdLst>
  <p:sldIdLst>
    <p:sldId id="256" r:id="rId3"/>
    <p:sldId id="261" r:id="rId4"/>
    <p:sldId id="276" r:id="rId5"/>
    <p:sldId id="291" r:id="rId7"/>
    <p:sldId id="292" r:id="rId8"/>
    <p:sldId id="293" r:id="rId9"/>
    <p:sldId id="283" r:id="rId10"/>
    <p:sldId id="290" r:id="rId11"/>
    <p:sldId id="298" r:id="rId12"/>
    <p:sldId id="300" r:id="rId13"/>
    <p:sldId id="299" r:id="rId14"/>
    <p:sldId id="266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000B"/>
    <a:srgbClr val="29364B"/>
    <a:srgbClr val="481419"/>
    <a:srgbClr val="006CFF"/>
    <a:srgbClr val="0041B6"/>
    <a:srgbClr val="F9D600"/>
    <a:srgbClr val="324057"/>
    <a:srgbClr val="007CCE"/>
    <a:srgbClr val="2A1255"/>
    <a:srgbClr val="A58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4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media/image4.jpeg>
</file>

<file path=ppt/media/image5.jpeg>
</file>

<file path=ppt/media/image6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Заголовок 1025"/>
          <p:cNvSpPr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/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1DBD9794-A4CC-42D0-9A65-24C6B9EF4076}" type="datetimeFigureOut">
              <a:rPr lang="en-US" smtClean="0"/>
            </a:fld>
            <a:endParaRPr lang="en-US"/>
          </a:p>
        </p:txBody>
      </p:sp>
      <p:sp>
        <p:nvSpPr>
          <p:cNvPr id="1029" name="Замещающий нижний колонтитул 1028"/>
          <p:cNvSpPr/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/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1FE8DF1E-33BB-4377-9A26-35481BA06C7C}" type="slidenum">
              <a:rPr lang="en-US" smtClean="0"/>
            </a:fld>
            <a:endParaRPr lang="en-US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wmf"/><Relationship Id="rId1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 txBox="1"/>
          <p:nvPr/>
        </p:nvSpPr>
        <p:spPr>
          <a:xfrm>
            <a:off x="115570" y="342900"/>
            <a:ext cx="8450580" cy="18281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altLang="en-US" sz="44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Приложение-тренажер по английскому языку</a:t>
            </a:r>
            <a:endParaRPr lang="ru-RU" altLang="en-US" sz="4400" dirty="0" smtClean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115570" y="5289550"/>
            <a:ext cx="84505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>
                <a:latin typeface="Times New Roman" panose="02020603050405020304" charset="0"/>
              </a:rPr>
              <a:t>Hi-TECH ACADEMY</a:t>
            </a:r>
            <a:endParaRPr lang="en-US" altLang="en-US" sz="3200">
              <a:latin typeface="Times New Roman" panose="02020603050405020304" charset="0"/>
            </a:endParaRPr>
          </a:p>
          <a:p>
            <a:r>
              <a:rPr lang="ru-RU" altLang="en-US" sz="3200">
                <a:latin typeface="Times New Roman" panose="02020603050405020304" charset="0"/>
                <a:ea typeface="宋体" panose="02010600030101010101" pitchFamily="2" charset="-122"/>
              </a:rPr>
              <a:t>Москва</a:t>
            </a:r>
            <a:endParaRPr lang="ru-RU" altLang="en-US" sz="3200">
              <a:latin typeface="Times New Roman" panose="02020603050405020304" charset="0"/>
              <a:ea typeface="宋体" panose="02010600030101010101" pitchFamily="2" charset="-122"/>
            </a:endParaRPr>
          </a:p>
          <a:p>
            <a:r>
              <a:rPr lang="ru-RU" altLang="en-US" sz="3200">
                <a:latin typeface="Times New Roman" panose="02020603050405020304" charset="0"/>
                <a:ea typeface="宋体" panose="02010600030101010101" pitchFamily="2" charset="-122"/>
              </a:rPr>
              <a:t>ГБОУ школа №1329</a:t>
            </a:r>
            <a:endParaRPr lang="ru-RU" altLang="en-US" sz="320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Демонстрация</a:t>
            </a:r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graphicFrame>
        <p:nvGraphicFramePr>
          <p:cNvPr id="5" name="Замещающее содержимое 4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3806825" y="2678430"/>
          <a:ext cx="1530350" cy="1500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952500" progId="Package">
                  <p:embed/>
                </p:oleObj>
              </mc:Choice>
              <mc:Fallback>
                <p:oleObj name="" showAsIcon="1" r:id="rId1" imgW="971550" imgH="952500" progId="Package">
                  <p:embed/>
                  <p:pic>
                    <p:nvPicPr>
                      <p:cNvPr id="0" name="Изображение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806825" y="2678430"/>
                        <a:ext cx="1530350" cy="1500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Результаты</a:t>
            </a:r>
            <a:endParaRPr lang="ru-RU" altLang="en-US" sz="36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 sz="2400"/>
              <a:t>(Этап 1) Был проведен подробный анализ рынка</a:t>
            </a:r>
            <a:endParaRPr lang="ru-RU" altLang="en-US" sz="2400"/>
          </a:p>
          <a:p>
            <a:endParaRPr lang="ru-RU" altLang="en-US" sz="2400"/>
          </a:p>
          <a:p>
            <a:r>
              <a:rPr lang="ru-RU" altLang="en-US" sz="2400"/>
              <a:t>(Этап 2) Выявлены необходимые свойства и преимущества программного решения</a:t>
            </a:r>
            <a:endParaRPr lang="ru-RU" altLang="en-US" sz="2400"/>
          </a:p>
          <a:p>
            <a:endParaRPr lang="ru-RU" altLang="en-US" sz="2400"/>
          </a:p>
          <a:p>
            <a:r>
              <a:rPr lang="ru-RU" altLang="en-US" sz="2400"/>
              <a:t>(Этап 3) Собраны отзывы и предложения пользователей.</a:t>
            </a:r>
            <a:endParaRPr lang="ru-RU" altLang="en-US" sz="2400"/>
          </a:p>
          <a:p>
            <a:endParaRPr lang="ru-RU" altLang="en-US" sz="2400"/>
          </a:p>
          <a:p>
            <a:r>
              <a:rPr lang="ru-RU" altLang="en-US" sz="2400"/>
              <a:t>(Этап 4) Было создано удобное приложение, нетребующее установки и подключения к сети Internet.</a:t>
            </a:r>
            <a:endParaRPr lang="ru-RU" altLang="en-US" sz="2400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338"/>
            <a:ext cx="8229600" cy="1143000"/>
          </a:xfrm>
        </p:spPr>
        <p:txBody>
          <a:bodyPr/>
          <a:p>
            <a:r>
              <a:rPr lang="ru-RU" altLang="en-US" sz="3600">
                <a:latin typeface="Arial" panose="020B0604020202020204" pitchFamily="34" charset="0"/>
              </a:rPr>
              <a:t>Ресурсы, использованные для решения поставленной задачи</a:t>
            </a:r>
            <a:endParaRPr lang="ru-RU" altLang="en-US" sz="3600">
              <a:latin typeface="Arial" panose="020B0604020202020204" pitchFamily="34" charset="0"/>
            </a:endParaRPr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sp>
        <p:nvSpPr>
          <p:cNvPr id="3" name="Замещающее содержимое 2"/>
          <p:cNvSpPr/>
          <p:nvPr>
            <p:ph idx="1"/>
          </p:nvPr>
        </p:nvSpPr>
        <p:spPr>
          <a:xfrm>
            <a:off x="457200" y="1718945"/>
            <a:ext cx="8229600" cy="4525963"/>
          </a:xfrm>
        </p:spPr>
        <p:txBody>
          <a:bodyPr/>
          <a:p>
            <a:r>
              <a:rPr lang="ru-RU" altLang="en-US" sz="2800"/>
              <a:t>Открытые источники информации </a:t>
            </a:r>
            <a:r>
              <a:rPr lang="ru-RU" altLang="en-US" sz="2000">
                <a:latin typeface="Times New Roman" panose="02020603050405020304" charset="0"/>
              </a:rPr>
              <a:t>(от 19.01.2018)</a:t>
            </a:r>
            <a:endParaRPr lang="ru-RU" altLang="en-US" sz="2000">
              <a:latin typeface="Times New Roman" panose="02020603050405020304" charset="0"/>
            </a:endParaRPr>
          </a:p>
          <a:p>
            <a:pPr lvl="1"/>
            <a:r>
              <a:rPr lang="en-US" altLang="ru-RU">
                <a:latin typeface="Times New Roman" panose="02020603050405020304" charset="0"/>
                <a:sym typeface="+mn-ea"/>
              </a:rPr>
              <a:t>http://www.delphi-manual.ru/</a:t>
            </a:r>
            <a:endParaRPr lang="en-US" altLang="ru-RU">
              <a:latin typeface="Times New Roman" panose="02020603050405020304" charset="0"/>
            </a:endParaRPr>
          </a:p>
          <a:p>
            <a:pPr lvl="1"/>
            <a:r>
              <a:rPr lang="en-US" altLang="ru-RU">
                <a:latin typeface="Times New Roman" panose="02020603050405020304" charset="0"/>
                <a:sym typeface="+mn-ea"/>
              </a:rPr>
              <a:t>https://habrahabr.ru/hub/delphi/</a:t>
            </a:r>
            <a:endParaRPr lang="en-US" altLang="ru-RU">
              <a:latin typeface="Times New Roman" panose="02020603050405020304" charset="0"/>
              <a:sym typeface="+mn-ea"/>
            </a:endParaRPr>
          </a:p>
          <a:p>
            <a:pPr lvl="1"/>
            <a:endParaRPr lang="ru-RU" altLang="en-US" sz="2800"/>
          </a:p>
          <a:p>
            <a:r>
              <a:rPr lang="ru-RU" altLang="en-US" sz="2800">
                <a:latin typeface="Arial" panose="020B0604020202020204" pitchFamily="34" charset="0"/>
                <a:ea typeface="宋体" panose="02010600030101010101" pitchFamily="2" charset="-122"/>
              </a:rPr>
              <a:t>Знание ООП и визульного программирования</a:t>
            </a:r>
            <a:endParaRPr lang="ru-RU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ru-RU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ru-RU" altLang="en-US" sz="2800">
                <a:latin typeface="+mj-lt"/>
                <a:ea typeface="宋体" panose="02010600030101010101" pitchFamily="2" charset="-122"/>
              </a:rPr>
              <a:t>Умение анализировать рынок</a:t>
            </a:r>
            <a:endParaRPr lang="ru-RU" altLang="en-US" sz="2800">
              <a:latin typeface="+mj-lt"/>
              <a:ea typeface="宋体" panose="02010600030101010101" pitchFamily="2" charset="-122"/>
            </a:endParaRPr>
          </a:p>
          <a:p>
            <a:endParaRPr lang="ru-RU" altLang="en-US" sz="2800">
              <a:latin typeface="+mj-lt"/>
              <a:ea typeface="宋体" panose="02010600030101010101" pitchFamily="2" charset="-122"/>
            </a:endParaRPr>
          </a:p>
          <a:p>
            <a:r>
              <a:rPr lang="ru-RU" altLang="en-US" sz="2800">
                <a:latin typeface="+mj-lt"/>
                <a:ea typeface="宋体" panose="02010600030101010101" pitchFamily="2" charset="-122"/>
              </a:rPr>
              <a:t>Ноутбук и письменные принадлежности</a:t>
            </a:r>
            <a:endParaRPr lang="ru-RU" altLang="en-US" sz="2800"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  <a:p>
            <a:pPr marL="457200" lvl="1" indent="0">
              <a:buNone/>
            </a:pPr>
            <a:endParaRPr lang="en-US" altLang="ru-RU" sz="2400">
              <a:latin typeface="Times New Roman" panose="02020603050405020304" charset="0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altLang="ru-RU" sz="2400">
              <a:latin typeface="Times New Roman" panose="02020603050405020304" charset="0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  <a:p>
            <a:pPr lvl="1"/>
            <a:endParaRPr lang="en-US" altLang="ru-RU" sz="2400">
              <a:latin typeface="Times New Roman" panose="02020603050405020304" charset="0"/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2489201"/>
            <a:ext cx="7886700" cy="1337732"/>
          </a:xfrm>
        </p:spPr>
        <p:txBody>
          <a:bodyPr>
            <a:noAutofit/>
          </a:bodyPr>
          <a:p>
            <a:pPr algn="ctr"/>
            <a:r>
              <a:rPr lang="ru-RU" altLang="en-US" sz="5400">
                <a:latin typeface="Arial" panose="020B0604020202020204" pitchFamily="34" charset="0"/>
              </a:rPr>
              <a:t>Спасибо за внимание! Вопросы?</a:t>
            </a:r>
            <a:endParaRPr lang="ru-RU" altLang="en-US" sz="5400">
              <a:latin typeface="Arial" panose="020B0604020202020204" pitchFamily="34" charset="0"/>
            </a:endParaRPr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154305" y="6076315"/>
            <a:ext cx="49637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Бортников Евгений, 10 «И» класс</a:t>
            </a:r>
            <a:endParaRPr lang="ru-RU" altLang="en-US"/>
          </a:p>
          <a:p>
            <a:r>
              <a:rPr lang="en-US" altLang="ru-RU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evgeny88proff@gmail.com</a:t>
            </a:r>
            <a:endParaRPr lang="en-US" altLang="ru-RU" i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5455" y="53023"/>
            <a:ext cx="8229600" cy="1143000"/>
          </a:xfrm>
        </p:spPr>
        <p:txBody>
          <a:bodyPr/>
          <a:p>
            <a:r>
              <a:rPr lang="ru-RU" altLang="en-US" sz="3600">
                <a:latin typeface="Arial" panose="020B0604020202020204" pitchFamily="34" charset="0"/>
              </a:rPr>
              <a:t>Цели и задачи проекта</a:t>
            </a:r>
            <a:endParaRPr lang="ru-RU" altLang="en-US" sz="3600">
              <a:latin typeface="Arial" panose="020B0604020202020204" pitchFamily="3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5160" y="1465580"/>
            <a:ext cx="7870190" cy="2670810"/>
          </a:xfrm>
        </p:spPr>
        <p:txBody>
          <a:bodyPr/>
          <a:p>
            <a:endParaRPr lang="ru-RU" altLang="en-US"/>
          </a:p>
          <a:p>
            <a:endParaRPr lang="ru-RU" altLang="en-US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628015" y="1196340"/>
            <a:ext cx="82727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 b="1" u="sng">
                <a:latin typeface="Times New Roman" panose="02020603050405020304" charset="0"/>
              </a:rPr>
              <a:t>Цель проекта</a:t>
            </a:r>
            <a:r>
              <a:rPr lang="ru-RU" altLang="en-US" sz="2400">
                <a:latin typeface="Times New Roman" panose="02020603050405020304" charset="0"/>
              </a:rPr>
              <a:t>: разработать программу-тренажер для изучения английского языка.</a:t>
            </a:r>
            <a:endParaRPr lang="ru-RU" altLang="en-US" sz="2400">
              <a:latin typeface="Times New Roman" panose="02020603050405020304" charset="0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645160" y="2259965"/>
            <a:ext cx="8255635" cy="44615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 b="1" u="sng">
                <a:latin typeface="Times New Roman" panose="02020603050405020304" charset="0"/>
              </a:rPr>
              <a:t>Задачи проекта</a:t>
            </a:r>
            <a:r>
              <a:rPr lang="ru-RU" altLang="en-US" sz="2400">
                <a:latin typeface="Times New Roman" panose="02020603050405020304" charset="0"/>
              </a:rPr>
              <a:t>: </a:t>
            </a:r>
            <a:endParaRPr lang="ru-RU" altLang="en-US" sz="2400">
              <a:latin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</a:rPr>
              <a:t>1. Проведение анализа предметной области, выявление необходимых характеристик разрабатываемого приложения.</a:t>
            </a:r>
            <a:endParaRPr lang="ru-RU" altLang="en-US" sz="2000">
              <a:latin typeface="Times New Roman" panose="02020603050405020304" charset="0"/>
            </a:endParaRPr>
          </a:p>
          <a:p>
            <a:endParaRPr lang="ru-RU" altLang="en-US" sz="2000">
              <a:latin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</a:rPr>
              <a:t>2. Проведение сравнительного анализа аналогичных разработок на рынке, согласно выявленным характеристикам.</a:t>
            </a:r>
            <a:endParaRPr lang="ru-RU" altLang="en-US" sz="2000">
              <a:latin typeface="Times New Roman" panose="02020603050405020304" charset="0"/>
            </a:endParaRPr>
          </a:p>
          <a:p>
            <a:endParaRPr lang="ru-RU" altLang="en-US" sz="2000">
              <a:latin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</a:rPr>
              <a:t>3. Разработка программы-тренажера для разных школьных предметов в Lazarus.</a:t>
            </a:r>
            <a:endParaRPr lang="ru-RU" altLang="en-US" sz="2000">
              <a:latin typeface="Times New Roman" panose="02020603050405020304" charset="0"/>
            </a:endParaRPr>
          </a:p>
          <a:p>
            <a:endParaRPr lang="ru-RU" altLang="en-US" sz="2000">
              <a:latin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</a:rPr>
              <a:t>4. Тестирование разработанного приложения.</a:t>
            </a:r>
            <a:endParaRPr lang="ru-RU" altLang="en-US" sz="2000">
              <a:latin typeface="Times New Roman" panose="02020603050405020304" charset="0"/>
            </a:endParaRPr>
          </a:p>
          <a:p>
            <a:endParaRPr lang="ru-RU" altLang="en-US" sz="2000">
              <a:latin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</a:rPr>
              <a:t>5. Проведение социологического опроса на предмет использования разработанной программы и подведение его результатов.</a:t>
            </a:r>
            <a:endParaRPr lang="ru-RU" altLang="en-US" sz="2000">
              <a:latin typeface="Times New Roman" panose="02020603050405020304" charset="0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Аннотация</a:t>
            </a:r>
            <a:endParaRPr lang="ru-RU" altLang="en-US" sz="3600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sp>
        <p:nvSpPr>
          <p:cNvPr id="3" name="Замещающее содержимое 2"/>
          <p:cNvSpPr/>
          <p:nvPr>
            <p:ph sz="half" idx="2"/>
          </p:nvPr>
        </p:nvSpPr>
        <p:spPr>
          <a:xfrm>
            <a:off x="456565" y="1808480"/>
            <a:ext cx="8230235" cy="5210175"/>
          </a:xfrm>
        </p:spPr>
        <p:txBody>
          <a:bodyPr/>
          <a:p>
            <a:pPr marL="0" indent="0" algn="ctr">
              <a:buNone/>
            </a:pPr>
            <a:r>
              <a:rPr lang="ru-RU" altLang="en-US" sz="2400">
                <a:latin typeface="Times New Roman" panose="02020603050405020304" charset="0"/>
              </a:rPr>
              <a:t>Тестирование является одной и наиболее популярных и востребованных образовательных методик, которая позволяет не только оперативно проводить оценку уровня освоения материала, но также в сжатой информативной форме преподносить знания.</a:t>
            </a:r>
            <a:endParaRPr lang="ru-RU" altLang="en-US" sz="2400">
              <a:latin typeface="Times New Roman" panose="02020603050405020304" charset="0"/>
            </a:endParaRPr>
          </a:p>
          <a:p>
            <a:pPr marL="0" indent="0" algn="ctr">
              <a:buNone/>
            </a:pPr>
            <a:endParaRPr lang="ru-RU" altLang="en-US" sz="2400"/>
          </a:p>
          <a:p>
            <a:pPr marL="0" indent="0" algn="ctr">
              <a:buNone/>
            </a:pPr>
            <a:r>
              <a:rPr lang="ru-RU" altLang="en-US" sz="2400"/>
              <a:t>Именно поэтому создание приложения для формирования различных тестов по английскому языку является актуальной задачей.</a:t>
            </a:r>
            <a:endParaRPr lang="ru-RU" altLang="en-US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Этапы создания</a:t>
            </a:r>
            <a:endParaRPr lang="ru-RU" altLang="en-US" sz="3600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457200" y="2493645"/>
            <a:ext cx="662114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+mj-lt"/>
              <a:buAutoNum type="arabicPeriod"/>
            </a:pPr>
            <a:r>
              <a:rPr lang="ru-RU" altLang="en-US" sz="2400"/>
              <a:t>Анализ рынка</a:t>
            </a: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r>
              <a:rPr lang="ru-RU" altLang="en-US" sz="2400"/>
              <a:t>Создание архитектуры приложения</a:t>
            </a: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r>
              <a:rPr lang="ru-RU" altLang="en-US" sz="2400"/>
              <a:t>Первая альфа-версия и тестирование</a:t>
            </a: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endParaRPr lang="ru-RU" altLang="en-US" sz="2400"/>
          </a:p>
          <a:p>
            <a:pPr marL="457200" indent="-457200">
              <a:buFont typeface="+mj-lt"/>
              <a:buAutoNum type="arabicPeriod"/>
            </a:pPr>
            <a:r>
              <a:rPr lang="ru-RU" altLang="en-US" sz="2400"/>
              <a:t>Финальная версия 1.3</a:t>
            </a:r>
            <a:endParaRPr lang="ru-RU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Обоснование новизны решения</a:t>
            </a:r>
            <a:endParaRPr lang="ru-RU" altLang="en-US" sz="3600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graphicFrame>
        <p:nvGraphicFramePr>
          <p:cNvPr id="0" name="Замещающее содержимое -1"/>
          <p:cNvGraphicFramePr/>
          <p:nvPr>
            <p:ph idx="1"/>
          </p:nvPr>
        </p:nvGraphicFramePr>
        <p:xfrm>
          <a:off x="19050" y="1508760"/>
          <a:ext cx="9106535" cy="46456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8745"/>
                <a:gridCol w="1104900"/>
                <a:gridCol w="1066800"/>
                <a:gridCol w="1019810"/>
                <a:gridCol w="1313180"/>
                <a:gridCol w="1198880"/>
                <a:gridCol w="1394460"/>
                <a:gridCol w="619760"/>
              </a:tblGrid>
              <a:tr h="169608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Программный продукт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Создание тестов вне программы тестирования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Возможность создания тестов без сети Internet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Установ</a:t>
                      </a:r>
                      <a:r>
                        <a:rPr lang="ru-RU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к</a:t>
                      </a: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а приложения не требуется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Автоматическая проверка результатов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Возможность подробного просмотра результатов тестирования со стороны ученика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Универсальность решения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Шифрование</a:t>
                      </a:r>
                      <a:endParaRPr lang="ru-RU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71755" marR="71755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240">
                <a:tc>
                  <a:txBody>
                    <a:bodyPr/>
                    <a:p>
                      <a:pPr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Google-формы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 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875">
                <a:tc>
                  <a:txBody>
                    <a:bodyPr/>
                    <a:p>
                      <a:pPr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MyTest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4365">
                <a:tc>
                  <a:txBody>
                    <a:bodyPr/>
                    <a:p>
                      <a:pPr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Айрен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 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3730">
                <a:tc>
                  <a:txBody>
                    <a:bodyPr/>
                    <a:p>
                      <a:pPr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Ассистент 2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Нет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4365">
                <a:tc>
                  <a:txBody>
                    <a:bodyPr/>
                    <a:p>
                      <a:pPr>
                        <a:buNone/>
                      </a:pPr>
                      <a:r>
                        <a:rPr sz="1200">
                          <a:latin typeface="Times New Roman" panose="02020603050405020304" charset="0"/>
                          <a:cs typeface="Times New Roman" panose="02020603050405020304" charset="0"/>
                        </a:rPr>
                        <a:t>Программа Школы №1329</a:t>
                      </a:r>
                      <a:endParaRPr lang="ru-RU" altLang="en-US" sz="120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 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sz="120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Да</a:t>
                      </a:r>
                      <a:endParaRPr lang="ru-RU" altLang="en-US" sz="120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Меню учителя</a:t>
            </a:r>
            <a:endParaRPr lang="ru-RU" altLang="en-US" sz="3600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pic>
        <p:nvPicPr>
          <p:cNvPr id="4" name="Изображение 3" descr="UNjWnBgWHuQ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7200" y="1537335"/>
            <a:ext cx="10058400" cy="56572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600"/>
              <a:t>Пример создания урока</a:t>
            </a:r>
            <a:endParaRPr lang="ru-RU" altLang="en-US" sz="3600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pic>
        <p:nvPicPr>
          <p:cNvPr id="3" name="Изображение 2" descr="cWhxujOKbn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7200" y="1482090"/>
            <a:ext cx="10058400" cy="56572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34938"/>
            <a:ext cx="8229600" cy="1143000"/>
          </a:xfrm>
        </p:spPr>
        <p:txBody>
          <a:bodyPr/>
          <a:p>
            <a:r>
              <a:rPr lang="ru-RU" altLang="en-US" sz="3600"/>
              <a:t>Пример попытки просмотра зашифрованного файла</a:t>
            </a:r>
            <a:endParaRPr lang="ru-RU" altLang="en-US" sz="3600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  <p:pic>
        <p:nvPicPr>
          <p:cNvPr id="3" name="Изображение 2" descr="YW4Y_SaeiW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7200" y="1536700"/>
            <a:ext cx="10058400" cy="56572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7783"/>
            <a:ext cx="8229600" cy="1143000"/>
          </a:xfrm>
        </p:spPr>
        <p:txBody>
          <a:bodyPr/>
          <a:p>
            <a:r>
              <a:rPr lang="ru-RU" altLang="en-US" sz="3600"/>
              <a:t>Правило создания тестов (пример)</a:t>
            </a:r>
            <a:endParaRPr lang="ru-RU" altLang="en-US" sz="36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4525963"/>
          </a:xfrm>
        </p:spPr>
        <p:txBody>
          <a:bodyPr/>
          <a:p>
            <a:pPr marL="0" indent="0">
              <a:buNone/>
            </a:pPr>
            <a:r>
              <a:rPr lang="ru-RU" altLang="en-US" sz="1800"/>
              <a:t>!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Здесь название урока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!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@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Здесь теория урока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@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#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Здесь задачи урока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#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$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Здесь Ваши ответы.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По 1 в каждой строке.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1-ый ответ: 1-ая строка.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2-ой ответ: 2-ая строка.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После каждого ответа переходите на новую строку (enter) без пробелов.</a:t>
            </a:r>
            <a:endParaRPr lang="ru-RU" altLang="en-US" sz="1800"/>
          </a:p>
          <a:p>
            <a:pPr marL="0" indent="0">
              <a:buNone/>
            </a:pPr>
            <a:r>
              <a:rPr lang="ru-RU" altLang="en-US" sz="1800"/>
              <a:t>$</a:t>
            </a:r>
            <a:endParaRPr lang="ru-RU" altLang="en-US" sz="1800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FE8DF1E-33BB-4377-9A26-35481BA06C7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2537</Words>
  <Application>WPS Presentation</Application>
  <PresentationFormat>Экран (4:3)</PresentationFormat>
  <Paragraphs>223</Paragraphs>
  <Slides>13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Times New Roman</vt:lpstr>
      <vt:lpstr>微软雅黑</vt:lpstr>
      <vt:lpstr>Arial Unicode MS</vt:lpstr>
      <vt:lpstr>Calibri</vt:lpstr>
      <vt:lpstr>Default Design</vt:lpstr>
      <vt:lpstr>Package</vt:lpstr>
      <vt:lpstr>PowerPoint 演示文稿</vt:lpstr>
      <vt:lpstr>Цели и задачи проекта</vt:lpstr>
      <vt:lpstr>Аннотация</vt:lpstr>
      <vt:lpstr>Этапы создания</vt:lpstr>
      <vt:lpstr>Обоснование новизны решения</vt:lpstr>
      <vt:lpstr>Меню учителя</vt:lpstr>
      <vt:lpstr>Пример создания урока</vt:lpstr>
      <vt:lpstr>Пример попытки просмотра зашифрованного файла</vt:lpstr>
      <vt:lpstr>Правило создания тестов (пример)</vt:lpstr>
      <vt:lpstr>Демонстрация</vt:lpstr>
      <vt:lpstr>Результаты</vt:lpstr>
      <vt:lpstr>Ресурсы, использованные для решения поставленной задачи</vt:lpstr>
      <vt:lpstr>Спасибо за внимание! Вопросы?</vt:lpstr>
    </vt:vector>
  </TitlesOfParts>
  <Company>PJSC "New Engineering Technologies"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genja</cp:lastModifiedBy>
  <cp:revision>111</cp:revision>
  <dcterms:created xsi:type="dcterms:W3CDTF">2016-11-18T14:12:00Z</dcterms:created>
  <dcterms:modified xsi:type="dcterms:W3CDTF">2018-04-23T04:14:54Z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1049-10.2.0.6020</vt:lpwstr>
  </property>
</Properties>
</file>

<file path=docProps/thumbnail.jpeg>
</file>